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82" r:id="rId3"/>
    <p:sldId id="273" r:id="rId4"/>
    <p:sldId id="272" r:id="rId5"/>
    <p:sldId id="258" r:id="rId6"/>
    <p:sldId id="339" r:id="rId7"/>
    <p:sldId id="259" r:id="rId8"/>
    <p:sldId id="340" r:id="rId9"/>
    <p:sldId id="343" r:id="rId10"/>
    <p:sldId id="260" r:id="rId11"/>
    <p:sldId id="341" r:id="rId12"/>
    <p:sldId id="342" r:id="rId13"/>
    <p:sldId id="371" r:id="rId14"/>
    <p:sldId id="3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1CAA0B8-9D9B-4082-9E0F-C380178DE039}">
          <p14:sldIdLst>
            <p14:sldId id="257"/>
            <p14:sldId id="282"/>
            <p14:sldId id="273"/>
            <p14:sldId id="272"/>
            <p14:sldId id="258"/>
            <p14:sldId id="339"/>
            <p14:sldId id="259"/>
            <p14:sldId id="340"/>
            <p14:sldId id="343"/>
            <p14:sldId id="260"/>
            <p14:sldId id="341"/>
            <p14:sldId id="342"/>
            <p14:sldId id="371"/>
            <p14:sldId id="3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725" autoAdjust="0"/>
  </p:normalViewPr>
  <p:slideViewPr>
    <p:cSldViewPr showGuides="1">
      <p:cViewPr varScale="1">
        <p:scale>
          <a:sx n="75" d="100"/>
          <a:sy n="75" d="100"/>
        </p:scale>
        <p:origin x="691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057DDA-BF5C-4879-9957-16E91151DE1E}" type="datetimeFigureOut">
              <a:rPr lang="en-US" smtClean="0"/>
              <a:pPr/>
              <a:t>8/11/2015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B2CBB0-62C7-44D8-B0B4-2BA0BA54152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50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B2CBB0-62C7-44D8-B0B4-2BA0BA54152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74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Information is represented as Data</a:t>
            </a:r>
          </a:p>
          <a:p>
            <a:endParaRPr lang="en-US" dirty="0" smtClean="0"/>
          </a:p>
          <a:p>
            <a:r>
              <a:rPr lang="en-US" dirty="0" smtClean="0"/>
              <a:t>Data is interpreted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1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is the function design recipe.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725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79440B-E791-2640-8935-69975A005A8A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6061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68B3A28-1884-497D-94C5-27227826CE2C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301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8262C03-9B91-44B2-B7D5-2A844E6680F8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7030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11DCD3A-F44B-4ECF-B365-54BE99BB4BEA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152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4377941-97D9-4840-A51B-C8DAEDA2815C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306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B7F5B1C-135C-4619-A2DE-25131AF5278A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945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9517BA8-26BA-4B7C-A41A-804B81F83A36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8451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54FABC5-F62F-49DD-A24E-5C2CE15A3D87}" type="datetime1">
              <a:rPr lang="en-US" smtClean="0"/>
              <a:t>8/11/2015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28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0AAC56-4986-4B63-9F74-D47EE64ADD9E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617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CC14660-E407-48B8-9CF0-DD79C3F69AD0}" type="datetime1">
              <a:rPr lang="en-US" smtClean="0"/>
              <a:t>8/11/2015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25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0DE907-AEDA-4EE9-869A-B21DA6DC498D}" type="datetime1">
              <a:rPr lang="en-US" smtClean="0"/>
              <a:t>8/11/2015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66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8C540BA-3DB2-4124-8990-4661E7113E01}" type="datetime1">
              <a:rPr lang="en-US" smtClean="0"/>
              <a:t>8/11/2015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7830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F6EF63-9AC7-45BB-B551-A0640428FFFB}" type="datetime1">
              <a:rPr lang="en-US" smtClean="0"/>
              <a:t>8/11/2015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704B19-8EED-495A-99FA-12E5518CCC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01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Different Kinds of Data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</a:t>
            </a:r>
            <a:r>
              <a:rPr lang="en-US" dirty="0" smtClean="0"/>
              <a:t>1.2</a:t>
            </a:r>
            <a:endParaRPr lang="en-US" dirty="0"/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</a:t>
            </a:r>
            <a:r>
              <a:rPr lang="en-US" dirty="0" smtClean="0"/>
              <a:t>. Itemization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FF0000"/>
                </a:solidFill>
              </a:rPr>
              <a:t>Itemization data </a:t>
            </a:r>
            <a:r>
              <a:rPr lang="en-US" dirty="0" smtClean="0"/>
              <a:t>is data that takes on one of a few values.</a:t>
            </a:r>
          </a:p>
          <a:p>
            <a:r>
              <a:rPr lang="en-US" dirty="0" smtClean="0"/>
              <a:t>Sometimes this is called “enumeration data.”</a:t>
            </a:r>
          </a:p>
          <a:p>
            <a:r>
              <a:rPr lang="en-US" dirty="0" smtClean="0"/>
              <a:t>The data definition lists the possible values and their interpretation.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94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</a:t>
            </a:r>
            <a:r>
              <a:rPr lang="en-US" dirty="0" smtClean="0"/>
              <a:t>. Mixed Data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last kind of data (for today) is </a:t>
            </a:r>
            <a:r>
              <a:rPr lang="en-US" i="1" dirty="0" smtClean="0"/>
              <a:t>mixed data</a:t>
            </a:r>
            <a:r>
              <a:rPr lang="en-US" dirty="0" smtClean="0"/>
              <a:t>. </a:t>
            </a:r>
          </a:p>
          <a:p>
            <a:r>
              <a:rPr lang="en-US" dirty="0" smtClean="0"/>
              <a:t>Often your data is in the form of alternatives, like itemization data, but one or more of the alternatives is actually compound data.</a:t>
            </a:r>
          </a:p>
          <a:p>
            <a:r>
              <a:rPr lang="en-US" dirty="0" smtClean="0"/>
              <a:t>We call this </a:t>
            </a:r>
            <a:r>
              <a:rPr lang="en-US" i="1" dirty="0" smtClean="0">
                <a:solidFill>
                  <a:srgbClr val="FF0000"/>
                </a:solidFill>
              </a:rPr>
              <a:t>mixed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Compound data and itemization data are just special cases of mixed data.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17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mixed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 wine bar, an order may be one of three things: a cup of coffee, a glass of wine, or a cup of tea.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the coffee, we </a:t>
            </a:r>
            <a:r>
              <a:rPr lang="en-US" dirty="0" smtClean="0"/>
              <a:t>need </a:t>
            </a:r>
            <a:r>
              <a:rPr lang="en-US" dirty="0"/>
              <a:t>to specify the size </a:t>
            </a:r>
            <a:r>
              <a:rPr lang="en-US" dirty="0" smtClean="0"/>
              <a:t>(small, medium, or large) and type (this is a fancy bar, so it carries many types of coffee).  Also whether or not it should be served with milk.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the wine, we </a:t>
            </a:r>
            <a:r>
              <a:rPr lang="en-US" dirty="0" smtClean="0"/>
              <a:t>need </a:t>
            </a:r>
            <a:r>
              <a:rPr lang="en-US" dirty="0"/>
              <a:t>to specify which vineyard and which year. 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tea, we </a:t>
            </a:r>
            <a:r>
              <a:rPr lang="en-US" dirty="0" smtClean="0"/>
              <a:t>need the size of the cup and the type of tea </a:t>
            </a:r>
            <a:r>
              <a:rPr lang="en-US" dirty="0"/>
              <a:t>(this is a fancy bar, so it carries many types of </a:t>
            </a:r>
            <a:r>
              <a:rPr lang="en-US" dirty="0" smtClean="0"/>
              <a:t>tea).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61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Here's a summary of the different kinds of data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5617579"/>
              </p:ext>
            </p:extLst>
          </p:nvPr>
        </p:nvGraphicFramePr>
        <p:xfrm>
          <a:off x="228600" y="1752600"/>
          <a:ext cx="86868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427"/>
                <a:gridCol w="570937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Kind of Information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Example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Scalar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Temperature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Itemization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Traffic Light state (red, yellow,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green)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Compound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Book (author, title,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copies)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Mixed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BarOrder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(coffee (</a:t>
                      </a:r>
                      <a:r>
                        <a:rPr lang="en-US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),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wine (</a:t>
                      </a:r>
                      <a:r>
                        <a:rPr lang="en-US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</a:t>
                      </a: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tea (</a:t>
                      </a:r>
                      <a:r>
                        <a:rPr lang="en-US" sz="2400" kern="1200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compound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73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</a:t>
            </a:r>
            <a:r>
              <a:rPr lang="en-US" smtClean="0"/>
              <a:t>Guided Practice 1.1</a:t>
            </a:r>
          </a:p>
          <a:p>
            <a:r>
              <a:rPr lang="en-US" dirty="0" smtClean="0"/>
              <a:t>If </a:t>
            </a:r>
            <a:r>
              <a:rPr lang="en-US" dirty="0" smtClean="0"/>
              <a:t>you have questions about this lesson, ask them on the Discussion Board</a:t>
            </a:r>
          </a:p>
          <a:p>
            <a:r>
              <a:rPr lang="en-US" dirty="0" smtClean="0"/>
              <a:t>Go on to the next lesson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348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 for This Lesson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time you finish this lesson, you should be able to:</a:t>
            </a:r>
          </a:p>
          <a:p>
            <a:pPr lvl="1"/>
            <a:r>
              <a:rPr lang="en-US" dirty="0" smtClean="0"/>
              <a:t>explain the relationship between information and data.</a:t>
            </a:r>
          </a:p>
          <a:p>
            <a:pPr lvl="1"/>
            <a:r>
              <a:rPr lang="en-US" dirty="0" smtClean="0"/>
              <a:t>list the steps of the data design recipe.</a:t>
            </a:r>
          </a:p>
          <a:p>
            <a:pPr lvl="1"/>
            <a:r>
              <a:rPr lang="en-US" dirty="0" smtClean="0"/>
              <a:t>define scalar, compound, itemization, and mixed data and give examples of each.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Information and Data</a:t>
            </a:r>
            <a:endParaRPr lang="en-US" dirty="0"/>
          </a:p>
        </p:txBody>
      </p:sp>
      <p:grpSp>
        <p:nvGrpSpPr>
          <p:cNvPr id="3" name="Group 14"/>
          <p:cNvGrpSpPr/>
          <p:nvPr/>
        </p:nvGrpSpPr>
        <p:grpSpPr>
          <a:xfrm>
            <a:off x="419100" y="1981200"/>
            <a:ext cx="8305800" cy="2476500"/>
            <a:chOff x="304800" y="1981200"/>
            <a:chExt cx="8305800" cy="2476500"/>
          </a:xfrm>
        </p:grpSpPr>
        <p:sp>
          <p:nvSpPr>
            <p:cNvPr id="4" name="Rounded Rectangle 3"/>
            <p:cNvSpPr/>
            <p:nvPr/>
          </p:nvSpPr>
          <p:spPr>
            <a:xfrm>
              <a:off x="304800" y="2181225"/>
              <a:ext cx="2590800" cy="20764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Information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6019800" y="2219325"/>
              <a:ext cx="2590800" cy="2000250"/>
            </a:xfrm>
            <a:prstGeom prst="round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dirty="0" smtClean="0">
                  <a:solidFill>
                    <a:schemeClr val="tx1"/>
                  </a:solidFill>
                </a:rPr>
                <a:t>Data</a:t>
              </a:r>
              <a:endParaRPr lang="en-US" sz="3200" dirty="0">
                <a:solidFill>
                  <a:schemeClr val="tx1"/>
                </a:solidFill>
              </a:endParaRPr>
            </a:p>
          </p:txBody>
        </p:sp>
        <p:grpSp>
          <p:nvGrpSpPr>
            <p:cNvPr id="5" name="Group 13"/>
            <p:cNvGrpSpPr/>
            <p:nvPr/>
          </p:nvGrpSpPr>
          <p:grpSpPr>
            <a:xfrm>
              <a:off x="3238500" y="1981200"/>
              <a:ext cx="2438400" cy="2476500"/>
              <a:chOff x="3238500" y="3009900"/>
              <a:chExt cx="2438400" cy="2476500"/>
            </a:xfrm>
          </p:grpSpPr>
          <p:sp>
            <p:nvSpPr>
              <p:cNvPr id="9" name="Right Arrow 8"/>
              <p:cNvSpPr/>
              <p:nvPr/>
            </p:nvSpPr>
            <p:spPr>
              <a:xfrm>
                <a:off x="3238500" y="3009900"/>
                <a:ext cx="2438400" cy="1295400"/>
              </a:xfrm>
              <a:prstGeom prst="right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representation</a:t>
                </a:r>
              </a:p>
            </p:txBody>
          </p:sp>
          <p:sp>
            <p:nvSpPr>
              <p:cNvPr id="11" name="Left Arrow 10"/>
              <p:cNvSpPr/>
              <p:nvPr/>
            </p:nvSpPr>
            <p:spPr>
              <a:xfrm>
                <a:off x="3238500" y="4267200"/>
                <a:ext cx="2438400" cy="1219200"/>
              </a:xfrm>
              <a:prstGeom prst="leftArrow">
                <a:avLst>
                  <a:gd name="adj1" fmla="val 53303"/>
                  <a:gd name="adj2" fmla="val 5000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400" dirty="0" smtClean="0"/>
                  <a:t>interpretation</a:t>
                </a:r>
                <a:endParaRPr lang="en-US" sz="2400" dirty="0"/>
              </a:p>
            </p:txBody>
          </p:sp>
        </p:grp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835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Information Analysis and Data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Information is what lives in the real world</a:t>
            </a:r>
          </a:p>
          <a:p>
            <a:r>
              <a:rPr lang="en-US" dirty="0" smtClean="0"/>
              <a:t>Need to decide </a:t>
            </a:r>
            <a:r>
              <a:rPr lang="en-US" i="1" dirty="0" smtClean="0">
                <a:solidFill>
                  <a:srgbClr val="FF0000"/>
                </a:solidFill>
              </a:rPr>
              <a:t>what part</a:t>
            </a:r>
            <a:r>
              <a:rPr lang="en-US" dirty="0" smtClean="0"/>
              <a:t> of that information needs to be represented as data.</a:t>
            </a:r>
          </a:p>
          <a:p>
            <a:r>
              <a:rPr lang="en-US" dirty="0" smtClean="0"/>
              <a:t>Need to decide </a:t>
            </a:r>
            <a:r>
              <a:rPr lang="en-US" i="1" dirty="0" smtClean="0">
                <a:solidFill>
                  <a:srgbClr val="FF0000"/>
                </a:solidFill>
              </a:rPr>
              <a:t>how</a:t>
            </a:r>
            <a:r>
              <a:rPr lang="en-US" dirty="0" smtClean="0"/>
              <a:t> that information will be represented as data</a:t>
            </a:r>
          </a:p>
          <a:p>
            <a:r>
              <a:rPr lang="en-US" dirty="0" smtClean="0"/>
              <a:t>Need to document how to </a:t>
            </a:r>
            <a:r>
              <a:rPr lang="en-US" i="1" dirty="0" smtClean="0">
                <a:solidFill>
                  <a:srgbClr val="FF0000"/>
                </a:solidFill>
              </a:rPr>
              <a:t>interpret</a:t>
            </a:r>
            <a:r>
              <a:rPr lang="en-US" dirty="0" smtClean="0"/>
              <a:t> the data as information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76464-0CAE-48CA-94A1-62F8E9374B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7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Choosing a data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Let's assume you know what pieces of information need to be represented.</a:t>
            </a:r>
          </a:p>
          <a:p>
            <a:r>
              <a:rPr lang="en-US" dirty="0" smtClean="0"/>
              <a:t>We need to know what kind of information each piece is.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33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Kinds of Data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Kinds of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 Scalar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2. Compound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3.</a:t>
                      </a:r>
                      <a:r>
                        <a:rPr lang="en-US" sz="3200" baseline="0" dirty="0" smtClean="0"/>
                        <a:t> Itemization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4. Mixed Data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5. Recursive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6. Mutually Recursive Data</a:t>
                      </a:r>
                      <a:endParaRPr lang="en-US" sz="3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7. Functional</a:t>
                      </a:r>
                      <a:r>
                        <a:rPr lang="en-US" sz="3200" baseline="0" dirty="0" smtClean="0"/>
                        <a:t> Data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446590" y="2209800"/>
            <a:ext cx="8240210" cy="2286000"/>
          </a:xfrm>
          <a:prstGeom prst="roundRect">
            <a:avLst>
              <a:gd name="adj" fmla="val 4685"/>
            </a:avLst>
          </a:prstGeom>
          <a:noFill/>
          <a:ln w="38100">
            <a:solidFill>
              <a:srgbClr val="AC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029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Scalar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data, e.g. numbers, strings, etc.</a:t>
            </a:r>
          </a:p>
          <a:p>
            <a:r>
              <a:rPr lang="en-US" dirty="0" smtClean="0"/>
              <a:t>These are already values in Racket.</a:t>
            </a:r>
          </a:p>
          <a:p>
            <a:r>
              <a:rPr lang="en-US" dirty="0" smtClean="0"/>
              <a:t>Racket has lots more kinds of values, but these will be enough for now.</a:t>
            </a:r>
          </a:p>
          <a:p>
            <a:r>
              <a:rPr lang="en-US" dirty="0" smtClean="0"/>
              <a:t>If a variable or constant contains scalar data, the interpretation tells the meaning of that data.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21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2. Compound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 smtClean="0">
                <a:solidFill>
                  <a:srgbClr val="FF0000"/>
                </a:solidFill>
              </a:rPr>
              <a:t>Compound data </a:t>
            </a:r>
            <a:r>
              <a:rPr lang="en-US" dirty="0" smtClean="0"/>
              <a:t>is data that consists of two or more quantities, or has two or more attributes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a book in a bookstore inventory</a:t>
            </a:r>
          </a:p>
          <a:p>
            <a:pPr lvl="2"/>
            <a:r>
              <a:rPr lang="en-US" dirty="0" smtClean="0"/>
              <a:t>it has author, title, ISBN, cost, price</a:t>
            </a:r>
          </a:p>
          <a:p>
            <a:pPr lvl="1"/>
            <a:r>
              <a:rPr lang="en-US" dirty="0" smtClean="0"/>
              <a:t>a circle on the screen </a:t>
            </a:r>
          </a:p>
          <a:p>
            <a:pPr lvl="2"/>
            <a:r>
              <a:rPr lang="en-US" dirty="0" smtClean="0"/>
              <a:t>it has x and y positions, color, and radius.</a:t>
            </a:r>
          </a:p>
          <a:p>
            <a:r>
              <a:rPr lang="en-US" dirty="0" smtClean="0"/>
              <a:t>The interpretation gives the meaning of each field.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7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 Compound can contain a compound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author might have a first name, a last name, a birthdate, etc.</a:t>
            </a:r>
          </a:p>
          <a:p>
            <a:r>
              <a:rPr lang="en-US" dirty="0" smtClean="0"/>
              <a:t>A faucet might contain two washers</a:t>
            </a:r>
          </a:p>
          <a:p>
            <a:pPr lvl="1"/>
            <a:r>
              <a:rPr lang="en-US" dirty="0" smtClean="0"/>
              <a:t>an upper washer and a lower washer</a:t>
            </a:r>
          </a:p>
          <a:p>
            <a:r>
              <a:rPr lang="en-US" dirty="0" smtClean="0"/>
              <a:t>Each washer might have several attributes</a:t>
            </a:r>
          </a:p>
          <a:p>
            <a:pPr lvl="1"/>
            <a:r>
              <a:rPr lang="en-US" dirty="0" smtClean="0"/>
              <a:t>inner dimension, outer dimension, thickness</a:t>
            </a:r>
          </a:p>
          <a:p>
            <a:pPr lvl="1"/>
            <a:r>
              <a:rPr lang="en-US" dirty="0" smtClean="0"/>
              <a:t>manufacturer, model number, cost,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07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4099</TotalTime>
  <Words>707</Words>
  <Application>Microsoft Office PowerPoint</Application>
  <PresentationFormat>On-screen Show (4:3)</PresentationFormat>
  <Paragraphs>103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Consolas</vt:lpstr>
      <vt:lpstr>Office Theme</vt:lpstr>
      <vt:lpstr>The Different Kinds of Data</vt:lpstr>
      <vt:lpstr>Learning Objectives for This Lesson</vt:lpstr>
      <vt:lpstr>Information and Data</vt:lpstr>
      <vt:lpstr>Information Analysis and Data Design</vt:lpstr>
      <vt:lpstr>Choosing a data representation</vt:lpstr>
      <vt:lpstr>Kinds of Data</vt:lpstr>
      <vt:lpstr>1. Scalar Data</vt:lpstr>
      <vt:lpstr>2. Compound Data</vt:lpstr>
      <vt:lpstr>A Compound can contain a compound</vt:lpstr>
      <vt:lpstr>3. Itemization Data</vt:lpstr>
      <vt:lpstr>4. Mixed Data</vt:lpstr>
      <vt:lpstr>Example of mixed data</vt:lpstr>
      <vt:lpstr>Here's a summary of the different kinds of data</vt:lpstr>
      <vt:lpstr>Next Steps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Representing Information as Data</dc:title>
  <dc:creator>wand</dc:creator>
  <cp:lastModifiedBy>Mitchell Wand</cp:lastModifiedBy>
  <cp:revision>80</cp:revision>
  <dcterms:created xsi:type="dcterms:W3CDTF">2012-08-30T22:09:15Z</dcterms:created>
  <dcterms:modified xsi:type="dcterms:W3CDTF">2015-08-12T02:42:52Z</dcterms:modified>
</cp:coreProperties>
</file>